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517" r:id="rId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49C"/>
    <a:srgbClr val="A6ECCC"/>
    <a:srgbClr val="F79443"/>
    <a:srgbClr val="E24E3E"/>
    <a:srgbClr val="FF33CC"/>
    <a:srgbClr val="5B93C5"/>
    <a:srgbClr val="00FFFF"/>
    <a:srgbClr val="CC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1" autoAdjust="0"/>
    <p:restoredTop sz="94707" autoAdjust="0"/>
  </p:normalViewPr>
  <p:slideViewPr>
    <p:cSldViewPr>
      <p:cViewPr varScale="1">
        <p:scale>
          <a:sx n="86" d="100"/>
          <a:sy n="86" d="100"/>
        </p:scale>
        <p:origin x="538" y="72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  <c:spPr>
        <a:noFill/>
        <a:ln w="25380">
          <a:noFill/>
        </a:ln>
      </c:spPr>
    </c:sideWall>
    <c:backWall>
      <c:thickness val="0"/>
      <c:spPr>
        <a:noFill/>
        <a:ln w="25380">
          <a:noFill/>
        </a:ln>
      </c:spPr>
    </c:backWall>
    <c:plotArea>
      <c:layout>
        <c:manualLayout>
          <c:layoutTarget val="inner"/>
          <c:xMode val="edge"/>
          <c:yMode val="edge"/>
          <c:x val="1.4184269815188114E-2"/>
          <c:y val="0.10449983747807402"/>
          <c:w val="0.46920343988390667"/>
          <c:h val="0.860728757016979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1D-482C-B37E-E6C0AC82F7B1}"/>
              </c:ext>
            </c:extLst>
          </c:dPt>
          <c:dPt>
            <c:idx val="1"/>
            <c:bubble3D val="0"/>
            <c:spPr>
              <a:solidFill>
                <a:srgbClr val="E24E3E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1D-482C-B37E-E6C0AC82F7B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1D-482C-B37E-E6C0AC82F7B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1D-482C-B37E-E6C0AC82F7B1}"/>
              </c:ext>
            </c:extLst>
          </c:dPt>
          <c:dPt>
            <c:idx val="4"/>
            <c:bubble3D val="0"/>
            <c:spPr>
              <a:solidFill>
                <a:srgbClr val="007A37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1D-482C-B37E-E6C0AC82F7B1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01D-482C-B37E-E6C0AC82F7B1}"/>
              </c:ext>
            </c:extLst>
          </c:dPt>
          <c:dPt>
            <c:idx val="6"/>
            <c:bubble3D val="0"/>
            <c:spPr>
              <a:solidFill>
                <a:srgbClr val="C68B5A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01D-482C-B37E-E6C0AC82F7B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01D-482C-B37E-E6C0AC82F7B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11-5AF3-4F99-B2C1-FFCB0B7D8816}"/>
              </c:ext>
            </c:extLst>
          </c:dPt>
          <c:dPt>
            <c:idx val="9"/>
            <c:bubble3D val="0"/>
            <c:spPr>
              <a:solidFill>
                <a:srgbClr val="FF33CC"/>
              </a:solidFill>
            </c:spPr>
            <c:extLst>
              <c:ext xmlns:c16="http://schemas.microsoft.com/office/drawing/2014/chart" uri="{C3380CC4-5D6E-409C-BE32-E72D297353CC}">
                <c16:uniqueId val="{00000013-5AF3-4F99-B2C1-FFCB0B7D881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65,3%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D-482C-B37E-E6C0AC82F7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4,5%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1D-482C-B37E-E6C0AC82F7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4,7%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1D-482C-B37E-E6C0AC82F7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1D-482C-B37E-E6C0AC82F7B1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4,2%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52435265339909E-2"/>
                      <c:h val="8.353461261257155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01D-482C-B37E-E6C0AC82F7B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1D-482C-B37E-E6C0AC82F7B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10,2 %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1D-482C-B37E-E6C0AC82F7B1}"/>
                </c:ext>
              </c:extLst>
            </c:dLbl>
            <c:dLbl>
              <c:idx val="7"/>
              <c:layout>
                <c:manualLayout>
                  <c:x val="2.8912995446658506E-3"/>
                  <c:y val="0.1578271243190186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0,7% 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244410315473786E-2"/>
                      <c:h val="0.132866076753853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01D-482C-B37E-E6C0AC82F7B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AF3-4F99-B2C1-FFCB0B7D881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0,1%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AF3-4F99-B2C1-FFCB0B7D881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AF3-4F99-B2C1-FFCB0B7D88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Образование - 2 261 313,4 тыс. руб.</c:v>
                </c:pt>
                <c:pt idx="1">
                  <c:v>Социальная политика - 156 954,7  тыс. руб.</c:v>
                </c:pt>
                <c:pt idx="2">
                  <c:v>Общегосударственные вопросы - 163 912,3 тыс. руб.</c:v>
                </c:pt>
                <c:pt idx="3">
                  <c:v>Культура, кинематография - 212 840,6 тыс. руб.</c:v>
                </c:pt>
                <c:pt idx="4">
                  <c:v>Национальная экономика - 145 572,6 тыс. руб.</c:v>
                </c:pt>
                <c:pt idx="5">
                  <c:v>Физическая культура и спорт - 142 958,2 тыс. руб.</c:v>
                </c:pt>
                <c:pt idx="6">
                  <c:v>Жилищно-коммунальное хозяйство - 351 631,7 тыс. руб.</c:v>
                </c:pt>
                <c:pt idx="7">
                  <c:v>Национальная безопасность и правоохранительная деятельность - 25 048 7 тыс. руб.</c:v>
                </c:pt>
                <c:pt idx="8">
                  <c:v>Обслуживание государственного (муниципального) долга -60,5 тыс. руб.</c:v>
                </c:pt>
                <c:pt idx="9">
                  <c:v>Средства массовой информации - 2 266 тыс. руб.</c:v>
                </c:pt>
                <c:pt idx="10">
                  <c:v>Охрана окружающей среды - 1 181,2 тыс. руб.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2261313.4</c:v>
                </c:pt>
                <c:pt idx="1">
                  <c:v>156954.70000000001</c:v>
                </c:pt>
                <c:pt idx="2">
                  <c:v>163912.29999999999</c:v>
                </c:pt>
                <c:pt idx="3">
                  <c:v>212840.6</c:v>
                </c:pt>
                <c:pt idx="4">
                  <c:v>145572.6</c:v>
                </c:pt>
                <c:pt idx="5">
                  <c:v>142958.20000000001</c:v>
                </c:pt>
                <c:pt idx="6">
                  <c:v>35631.699999999997</c:v>
                </c:pt>
                <c:pt idx="7">
                  <c:v>25048.7</c:v>
                </c:pt>
                <c:pt idx="8">
                  <c:v>60.5</c:v>
                </c:pt>
                <c:pt idx="9">
                  <c:v>2266</c:v>
                </c:pt>
                <c:pt idx="10">
                  <c:v>1181.2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01D-482C-B37E-E6C0AC82F7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221264551973214"/>
          <c:y val="0.10563013655777941"/>
          <c:w val="0.50918198192209263"/>
          <c:h val="0.87379556129728342"/>
        </c:manualLayout>
      </c:layout>
      <c:overlay val="0"/>
      <c:spPr>
        <a:noFill/>
        <a:ln w="25288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244"/>
            <a:ext cx="2946400" cy="498396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8244"/>
            <a:ext cx="2946400" cy="498396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8" rIns="91417" bIns="4570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0"/>
            <a:ext cx="5438775" cy="4466511"/>
          </a:xfrm>
          <a:prstGeom prst="rect">
            <a:avLst/>
          </a:prstGeom>
        </p:spPr>
        <p:txBody>
          <a:bodyPr vert="horz" wrap="square" lIns="91417" tIns="45708" rIns="91417" bIns="4570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244"/>
            <a:ext cx="2946400" cy="496808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4"/>
            <a:ext cx="2946400" cy="496808"/>
          </a:xfrm>
          <a:prstGeom prst="rect">
            <a:avLst/>
          </a:prstGeom>
        </p:spPr>
        <p:txBody>
          <a:bodyPr vert="horz" wrap="square" lIns="91417" tIns="45708" rIns="91417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B2AA-BE6E-4AB9-9311-AD3E272CFF2D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C1BF6-E7E6-4C92-9AED-0F9D5B065BEF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0BB49-E4D1-4725-838D-2F209F51AFD8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E52D1-92A7-488A-8EA2-1678FBA0091F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0520D-0D56-4630-B07A-ED0BB5841DDA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B0EA3-FF52-4554-A47B-CB9E8EDBC7A9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38A9A-BBF5-427B-9736-DF734A1253E3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61E75-2F4C-4F88-9BBD-1035BB15810D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9049-E83D-4D80-A5AA-F67A44D674DD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6A42-FDD7-490E-AA5A-8314322B523B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7E9DE-D330-4ECC-8569-AB33D299C445}" type="datetime1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7F5AC0B-F09D-41F8-8F04-DD3F5B83C90D}" type="datetime1">
              <a:rPr lang="ru-RU" smtClean="0"/>
              <a:t>13.08.2026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258888" y="260350"/>
            <a:ext cx="7416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городского округа Красноуфимск по разделам на 2026 год (на 01.07.2026)</a:t>
            </a:r>
          </a:p>
          <a:p>
            <a:pPr algn="ctr" eaLnBrk="1" hangingPunct="1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2135129"/>
              </p:ext>
            </p:extLst>
          </p:nvPr>
        </p:nvGraphicFramePr>
        <p:xfrm>
          <a:off x="179511" y="1338263"/>
          <a:ext cx="8784977" cy="482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1370377" y="5023047"/>
            <a:ext cx="26068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3 463 739,9 тыс. руб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pic>
        <p:nvPicPr>
          <p:cNvPr id="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000"/>
            <a:ext cx="78581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5544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11812</TotalTime>
  <Words>44</Words>
  <Application>Microsoft Office PowerPoint</Application>
  <PresentationFormat>Экран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Palash</cp:lastModifiedBy>
  <cp:revision>1228</cp:revision>
  <cp:lastPrinted>2026-04-15T07:22:39Z</cp:lastPrinted>
  <dcterms:created xsi:type="dcterms:W3CDTF">2014-11-27T04:32:35Z</dcterms:created>
  <dcterms:modified xsi:type="dcterms:W3CDTF">2026-08-13T10:15:52Z</dcterms:modified>
</cp:coreProperties>
</file>